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8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1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3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8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2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1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5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6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1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B18F-292F-4D00-8016-12653068BE2F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6480-3D51-42D1-BF23-8F22F7999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0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Национална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за превенция на </a:t>
            </a:r>
            <a:r>
              <a:rPr lang="ru-RU" dirty="0" err="1" smtClean="0"/>
              <a:t>хроничните</a:t>
            </a:r>
            <a:r>
              <a:rPr lang="ru-RU" dirty="0" smtClean="0"/>
              <a:t> </a:t>
            </a:r>
            <a:r>
              <a:rPr lang="ru-RU" dirty="0" err="1" smtClean="0"/>
              <a:t>незаразни</a:t>
            </a:r>
            <a:r>
              <a:rPr lang="ru-RU" dirty="0" smtClean="0"/>
              <a:t> </a:t>
            </a:r>
            <a:r>
              <a:rPr lang="ru-RU" dirty="0" err="1" smtClean="0"/>
              <a:t>болести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622920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Проф. д-р Пламен Димитров, </a:t>
            </a:r>
            <a:r>
              <a:rPr lang="bg-BG" dirty="0" err="1" smtClean="0">
                <a:solidFill>
                  <a:schemeClr val="tx2"/>
                </a:solidFill>
              </a:rPr>
              <a:t>дм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i="1" dirty="0"/>
              <a:t>Употреба на тютюневи изделия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bg-BG" dirty="0"/>
              <a:t>По данни на СЗО всяка година, над 5.6 милиона души в целия свят умират преждевременно от заболявания свързани с тютюнопушенето</a:t>
            </a:r>
            <a:r>
              <a:rPr lang="bg-BG" dirty="0" smtClean="0"/>
              <a:t>.</a:t>
            </a:r>
            <a:endParaRPr lang="en-US" dirty="0"/>
          </a:p>
          <a:p>
            <a:r>
              <a:rPr lang="bg-BG" dirty="0"/>
              <a:t>В Европа тютюнопушенето формира 12.2% от глобалното бреме на болестите (3%-28.8% в отделните страни) и е причина за 2.3-21% от всички смъртни случаи. В България кореспондиращите данни са съответно 13.5% от всички болести и 12.4% от смъртните случаи. </a:t>
            </a:r>
            <a:endParaRPr lang="en-US" dirty="0"/>
          </a:p>
          <a:p>
            <a:r>
              <a:rPr lang="bg-BG" dirty="0" smtClean="0"/>
              <a:t>През </a:t>
            </a:r>
            <a:r>
              <a:rPr lang="bg-BG" dirty="0"/>
              <a:t>1952 г. са пушили 13,7% от българските граждани, </a:t>
            </a:r>
            <a:r>
              <a:rPr lang="bg-BG" dirty="0" smtClean="0"/>
              <a:t>през </a:t>
            </a:r>
            <a:r>
              <a:rPr lang="bg-BG" dirty="0"/>
              <a:t>2007 г. тютюнопушенето е разпространено сред 45,2 % българи. В последните години се очертава тенденция към ограничаване на тютюнопушенето –през 2008 г. са пушили 38,8%, през 2011 г. – 36%, а през 2012 г. като пушачи се самоопределят 34%. </a:t>
            </a:r>
            <a:endParaRPr lang="en-US" dirty="0"/>
          </a:p>
          <a:p>
            <a:r>
              <a:rPr lang="bg-BG" dirty="0" smtClean="0"/>
              <a:t>При мъжете на възраст 45-64 години </a:t>
            </a:r>
            <a:r>
              <a:rPr lang="bg-BG" dirty="0"/>
              <a:t>93% от смъртните случаи от рак на белия дроб се дължат на тютюнопушенето; при 35-44 годишните относителния дял е 85%, а над 65 години - 86%. </a:t>
            </a:r>
            <a:endParaRPr lang="bg-BG" dirty="0" smtClean="0"/>
          </a:p>
          <a:p>
            <a:r>
              <a:rPr lang="bg-BG" dirty="0" smtClean="0"/>
              <a:t>При </a:t>
            </a:r>
            <a:r>
              <a:rPr lang="bg-BG" dirty="0"/>
              <a:t>жените, както и при мъжете делът на </a:t>
            </a:r>
            <a:r>
              <a:rPr lang="bg-BG" dirty="0" err="1"/>
              <a:t>умиранията</a:t>
            </a:r>
            <a:r>
              <a:rPr lang="bg-BG" dirty="0"/>
              <a:t> от рак на белия дроб, свързани с тютюнопушенето, е най-голям за възрастовите групи: 35-44 г. - </a:t>
            </a:r>
            <a:r>
              <a:rPr lang="bg-BG" dirty="0" smtClean="0"/>
              <a:t>21</a:t>
            </a:r>
            <a:r>
              <a:rPr lang="bg-BG" dirty="0"/>
              <a:t>%; 45-64 г. - 50% и над 65 г.- 29%. При жените на възраст 45-64 години всеки втори смъртен случай от рак на белия дроб се дължи на тютюнопушенето.</a:t>
            </a:r>
            <a:endParaRPr lang="en-US" dirty="0"/>
          </a:p>
          <a:p>
            <a:r>
              <a:rPr lang="bg-BG" dirty="0" smtClean="0"/>
              <a:t>Мъже : </a:t>
            </a:r>
            <a:r>
              <a:rPr lang="bg-BG" dirty="0"/>
              <a:t>45-64 </a:t>
            </a:r>
            <a:r>
              <a:rPr lang="bg-BG" dirty="0" smtClean="0"/>
              <a:t>год. - </a:t>
            </a:r>
            <a:r>
              <a:rPr lang="bg-BG" dirty="0"/>
              <a:t>48% и 35-44 </a:t>
            </a:r>
            <a:r>
              <a:rPr lang="bg-BG" dirty="0" smtClean="0"/>
              <a:t>год. - </a:t>
            </a:r>
            <a:r>
              <a:rPr lang="bg-BG" dirty="0"/>
              <a:t>43%, </a:t>
            </a:r>
            <a:r>
              <a:rPr lang="bg-BG" dirty="0" smtClean="0"/>
              <a:t>от смъртните случаи </a:t>
            </a:r>
            <a:r>
              <a:rPr lang="bg-BG" dirty="0"/>
              <a:t>от болести на органите на кръвообращението </a:t>
            </a:r>
            <a:r>
              <a:rPr lang="bg-BG" dirty="0" smtClean="0"/>
              <a:t>се дължат </a:t>
            </a:r>
            <a:r>
              <a:rPr lang="bg-BG" dirty="0"/>
              <a:t>на тютюнопушенето.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/>
              <a:t>Злоупотреба с алкохол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/>
              <a:t>Рисковата и вредната консумация на алкохол обуславя 9.2% от общото бреме на болестите в развитите страни. </a:t>
            </a:r>
            <a:endParaRPr lang="en-US" dirty="0"/>
          </a:p>
          <a:p>
            <a:r>
              <a:rPr lang="bg-BG" dirty="0"/>
              <a:t>В Европейския съюз вредната и рисковата консумация на алкохол е третият най-голям рисков фактор за влошено </a:t>
            </a:r>
            <a:r>
              <a:rPr lang="bg-BG" dirty="0" smtClean="0"/>
              <a:t>здраве </a:t>
            </a:r>
            <a:r>
              <a:rPr lang="bg-BG" dirty="0"/>
              <a:t>отговорен за 195 000 смъртни случая всяка година, наброяващи 12% от </a:t>
            </a:r>
            <a:r>
              <a:rPr lang="bg-BG" dirty="0" smtClean="0"/>
              <a:t>преждевременната </a:t>
            </a:r>
            <a:r>
              <a:rPr lang="bg-BG" dirty="0"/>
              <a:t>смъртност при мъжете и 2% от преждевременната смъртност при жените. </a:t>
            </a:r>
            <a:endParaRPr lang="en-US" dirty="0"/>
          </a:p>
          <a:p>
            <a:r>
              <a:rPr lang="bg-BG" dirty="0"/>
              <a:t>Резултатите от „Национално изследване на факторите на риска, свързани с начина на живот сред население на възраст 25-64 г.” проведено от Националния център по обществено здраве и анализи, показва, че 23.2% от населението (39.5% от мъжете и 7.3% от жените) употребяват алкохол редовно. 13.8% (19.8% от мъжете и 3.8% от жените) консумират концентрати всеки ден.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/>
              <a:t>Нездравословно хранене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g-BG" dirty="0"/>
              <a:t>Негативните характеристики на храненето, както и неблагоприятните тенденции в модела на хранене на населението в България, водят до увеличаваща се честота на наднормено тегло и затлъстяване, включително и при </a:t>
            </a:r>
            <a:r>
              <a:rPr lang="bg-BG" dirty="0" err="1"/>
              <a:t>децатa</a:t>
            </a:r>
            <a:r>
              <a:rPr lang="bg-BG" dirty="0"/>
              <a:t>, висока заболеваемост и смъртност от хронични болести, свързани с храненето.</a:t>
            </a:r>
            <a:endParaRPr lang="en-US" dirty="0"/>
          </a:p>
          <a:p>
            <a:r>
              <a:rPr lang="bg-BG" dirty="0"/>
              <a:t>Данните от националното представително проучване на храненето и хранителния статус на учениците в България, проведено през 1998 г., показва например, че при децата на 7-8 годишна възраст с наднормено тегло са 23.3%, като 7.2% от тях са със </a:t>
            </a:r>
            <a:r>
              <a:rPr lang="bg-BG" dirty="0" smtClean="0"/>
              <a:t>затлъстяване</a:t>
            </a:r>
          </a:p>
          <a:p>
            <a:r>
              <a:rPr lang="bg-BG" dirty="0" smtClean="0"/>
              <a:t>При </a:t>
            </a:r>
            <a:r>
              <a:rPr lang="bg-BG" dirty="0"/>
              <a:t>проведеното през 2008 г. изследване при същата възрастова група наднорменото тегло се е увеличило и се наблюдава при 30.6% от изследваните деца, като 13.6% от тях са със затлъстяване. Децата и от двата пола от 1 до 5 години също са рискова група за наднормено тегло, което се установява при 9,5% от тях.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0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/>
              <a:t>Ниска физическа активност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/>
              <a:t>Тя формира 3.5% от глобалното бреме на болестите в Европейския регион на СЗО (от 1.8% до 5.6% за отделните страни) и е причина за 3.3%-11.2% от всички смъртни случаи. За България тези показатели са съответно  4.3% и 7.7%</a:t>
            </a:r>
            <a:endParaRPr lang="en-US" dirty="0"/>
          </a:p>
          <a:p>
            <a:r>
              <a:rPr lang="bg-BG" dirty="0"/>
              <a:t>Обездвиженият начин на живот е широко разпространен сред всички възрастови групи на населението в България. По данни на Национално изследване за факторите на риска за хроничните неинфекциозни болести сред население 25-64 г., над 80% от анкетираните са с недостатъчна физическа активност през свободното време. </a:t>
            </a:r>
            <a:endParaRPr lang="bg-BG" dirty="0" smtClean="0"/>
          </a:p>
          <a:p>
            <a:r>
              <a:rPr lang="bg-BG" dirty="0" smtClean="0"/>
              <a:t>Не </a:t>
            </a:r>
            <a:r>
              <a:rPr lang="bg-BG" dirty="0"/>
              <a:t>практикуват въобще физически упражнения 74.6% от тях (включително </a:t>
            </a:r>
            <a:r>
              <a:rPr lang="bg-BG" dirty="0" smtClean="0"/>
              <a:t>поради </a:t>
            </a:r>
            <a:r>
              <a:rPr lang="bg-BG" dirty="0"/>
              <a:t>болест и инвалидност). Веднъж седмично и по-рядко извършват физически упражнения 13.9% от изследваните; 2-3 пъти седмично са физически активни едва 6.4% от тях. </a:t>
            </a:r>
            <a:endParaRPr lang="en-US" dirty="0"/>
          </a:p>
          <a:p>
            <a:r>
              <a:rPr lang="bg-BG" dirty="0"/>
              <a:t>Изследване за честотата и продължителността на физическата активност на учениците на възраст 7-19 г., извън училищната програма, показва, че само 14-21% от момчетата и 8-11.4% от момичетата извършват умерена физическа активност поне 1 час дневно.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bg-BG" sz="3600" b="1" dirty="0"/>
              <a:t>Основание за разработване на програма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r>
              <a:rPr lang="bg-BG" sz="3800" b="1" dirty="0"/>
              <a:t>Практиката показва, че редуцирането на основните рискови фактори води до намаляване на смъртността и заболеваемостта от тези болести, съответно и на тяхното бреме за обществото.</a:t>
            </a:r>
            <a:r>
              <a:rPr lang="bg-BG" sz="3800" dirty="0"/>
              <a:t> </a:t>
            </a:r>
            <a:endParaRPr lang="bg-BG" sz="3800" dirty="0" smtClean="0"/>
          </a:p>
          <a:p>
            <a:r>
              <a:rPr lang="bg-BG" sz="3800" dirty="0" smtClean="0"/>
              <a:t>Най-ефективният </a:t>
            </a:r>
            <a:r>
              <a:rPr lang="bg-BG" sz="3800" dirty="0"/>
              <a:t>път за постигане на тази цел е профилактиката (превенцията), в рамките на програми за  общи координирани (интегрирани) подходи и действия за намаляване нивото на факторите на риска, ранна диагностика, лечение и рехабилитация на заболелите, и осигуряване на здравословна среда за живот</a:t>
            </a:r>
            <a:endParaRPr lang="en-US" sz="3800" dirty="0"/>
          </a:p>
          <a:p>
            <a:r>
              <a:rPr lang="bg-BG" sz="3800" dirty="0"/>
              <a:t>Интегрираният подход е интервенция, която е насочена към няколко рискови фактори. Той комбинира различни стратегии, включително развитие на политики, изграждане на капацитет, партньорство и информационна подкрепа на всички нива. Прилага комбинация на </a:t>
            </a:r>
            <a:r>
              <a:rPr lang="bg-BG" sz="3800" dirty="0" err="1"/>
              <a:t>популационните</a:t>
            </a:r>
            <a:r>
              <a:rPr lang="bg-BG" sz="3800" dirty="0"/>
              <a:t> и високо-рисковите стратегии, които свързват различни компоненти на здравните системи, като промоция на здравето, обществено здравни услуги, първична медицинска помощ и болнична помощ. Включва </a:t>
            </a:r>
            <a:r>
              <a:rPr lang="bg-BG" sz="3800" dirty="0" err="1"/>
              <a:t>междусекторни</a:t>
            </a:r>
            <a:r>
              <a:rPr lang="bg-BG" sz="3800" dirty="0"/>
              <a:t> действия, които прилагат здравните политики, включително координирани действия, насочени към основните детерминанти на здравето</a:t>
            </a:r>
            <a:r>
              <a:rPr lang="bg-BG" sz="3800" dirty="0" smtClean="0"/>
              <a:t>.</a:t>
            </a:r>
          </a:p>
          <a:p>
            <a:r>
              <a:rPr lang="bg-BG" sz="3800" dirty="0"/>
              <a:t>Концепцията за факторите на риска следва да бъде в основата на профилактичните дейности по програмите, при водещ </a:t>
            </a:r>
            <a:r>
              <a:rPr lang="bg-BG" sz="3800" dirty="0" err="1"/>
              <a:t>популационен</a:t>
            </a:r>
            <a:r>
              <a:rPr lang="bg-BG" sz="3800" dirty="0"/>
              <a:t> подход за интервенция, но и с прилагане на високорисков подход. </a:t>
            </a: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b="1" cap="all" dirty="0"/>
              <a:t>Цели на </a:t>
            </a:r>
            <a:r>
              <a:rPr lang="bg-BG" b="1" cap="all" dirty="0" smtClean="0"/>
              <a:t>програмата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bg-BG" b="1" dirty="0"/>
              <a:t>Стратегическа цел</a:t>
            </a:r>
            <a:endParaRPr lang="en-US" dirty="0"/>
          </a:p>
          <a:p>
            <a:r>
              <a:rPr lang="bg-BG" dirty="0"/>
              <a:t>Да се подобри здравето на населението и да се повиши качеството на живота чрез намаляване на преждевременната смъртност, заболеваемост и последствията за здравето (</a:t>
            </a:r>
            <a:r>
              <a:rPr lang="bg-BG" dirty="0" err="1"/>
              <a:t>инвалидизация</a:t>
            </a:r>
            <a:r>
              <a:rPr lang="bg-BG" dirty="0"/>
              <a:t>) от основните ХНБ (сърдечно-съдови заболявания, злокачествени новообразувания, хронични белодробни болести, диабет), свързани с рисковите фактори - тютюнопушене, злоупотреба с алкохол, нездравословен модел на хранене и ниска физическа активност.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/>
              <a:t>Основна </a:t>
            </a:r>
            <a:r>
              <a:rPr lang="bg-BG" b="1" dirty="0" smtClean="0"/>
              <a:t>цел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Осъществяване </a:t>
            </a:r>
            <a:r>
              <a:rPr lang="bg-BG" dirty="0"/>
              <a:t>на системна национална политика за:</a:t>
            </a:r>
            <a:endParaRPr lang="en-US" dirty="0"/>
          </a:p>
          <a:p>
            <a:r>
              <a:rPr lang="en-US" dirty="0"/>
              <a:t>a) </a:t>
            </a:r>
            <a:r>
              <a:rPr lang="bg-BG" dirty="0"/>
              <a:t>редуциране на нивото на общите за ХНБ, най-често срещани рискови фактори: поведенчески, биологични, </a:t>
            </a:r>
            <a:r>
              <a:rPr lang="bg-BG" dirty="0" err="1"/>
              <a:t>психосоциални</a:t>
            </a:r>
            <a:r>
              <a:rPr lang="bg-BG" dirty="0"/>
              <a:t>, чрез намаляване на разпространението на тютюнопушенето, злоупотребата с алкохол, подобряване на храненето и увеличаване на физическата активност и за</a:t>
            </a:r>
            <a:endParaRPr lang="en-US" dirty="0"/>
          </a:p>
          <a:p>
            <a:r>
              <a:rPr lang="en-US" dirty="0"/>
              <a:t>b) </a:t>
            </a:r>
            <a:r>
              <a:rPr lang="bg-BG" dirty="0"/>
              <a:t>ранна диагностика на основните ХНБ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9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b="1" dirty="0"/>
              <a:t>Основни </a:t>
            </a:r>
            <a:r>
              <a:rPr lang="bg-BG" sz="4000" b="1" dirty="0" err="1"/>
              <a:t>подцели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bg-BG" dirty="0"/>
              <a:t>Надграждане и развитие на утвърдената национална политика за ограничаване на употребата на тютюневи изделия, промоция на здраве и профилактика на заболяванията по причина употребата на тютюневи изделия.</a:t>
            </a:r>
            <a:endParaRPr lang="en-US" dirty="0"/>
          </a:p>
          <a:p>
            <a:pPr lvl="0"/>
            <a:r>
              <a:rPr lang="bg-BG" dirty="0"/>
              <a:t>Изграждане на успешен модел на национална политика до степен на саморегулация за ограничаване на злоупотребата с алкохол, промоция на здраве и профилактика на заболяванията по причина на злоупотребата с алкохол.</a:t>
            </a:r>
            <a:endParaRPr lang="en-US" dirty="0"/>
          </a:p>
          <a:p>
            <a:pPr lvl="0"/>
            <a:r>
              <a:rPr lang="bg-BG" dirty="0" err="1"/>
              <a:t>Затвърждаване</a:t>
            </a:r>
            <a:r>
              <a:rPr lang="bg-BG" dirty="0"/>
              <a:t> на постигнатите положителни промени в националния хранителен модел и постигане на нови за намаляване риска от хранителни дефицити и хронични заболявания, свързани с храненето Подобряване осигуряването на храни, допринасящи за здравословен модел на хранене, както и осигуряването на широк достъп до тях от цялото население.</a:t>
            </a:r>
            <a:endParaRPr lang="en-US" dirty="0"/>
          </a:p>
          <a:p>
            <a:pPr lvl="0"/>
            <a:r>
              <a:rPr lang="bg-BG" dirty="0"/>
              <a:t>Изграждане на успешен модел за повишаване на физическата активност на населението за постигане на по-добро здраве, дееспособност и дълголетие. Създаване на условия и възможности за достъп на населението за практикуване на физически упражнения, спорт и туризъм, практикуван на възрастов, териториален, ведомствен и отраслов принцип.</a:t>
            </a:r>
            <a:endParaRPr lang="en-US" dirty="0"/>
          </a:p>
          <a:p>
            <a:pPr lvl="0"/>
            <a:r>
              <a:rPr lang="bg-BG" dirty="0"/>
              <a:t>Укрепване на капацитета на първичната здравна помощ по посока на превенцията и ранната диагностика на основните хронични незаразни болести</a:t>
            </a:r>
            <a:r>
              <a:rPr lang="bg-B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8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sz="3200" b="1" cap="all" dirty="0"/>
              <a:t>Приоритети за интервенционните дейности в рамките на </a:t>
            </a:r>
            <a:r>
              <a:rPr lang="bg-BG" sz="3200" b="1" cap="all" dirty="0" smtClean="0"/>
              <a:t>Програмата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Приоритетни болести и състояния:</a:t>
            </a:r>
            <a:r>
              <a:rPr lang="bg-BG" sz="2800" dirty="0"/>
              <a:t> сърдечно-съдови заболявания, злокачествени новообразувания, диабет, хронични белодробни болести,</a:t>
            </a:r>
            <a:endParaRPr lang="en-US" sz="2800" dirty="0"/>
          </a:p>
          <a:p>
            <a:r>
              <a:rPr lang="bg-BG" sz="2800" b="1" dirty="0"/>
              <a:t>Приоритетни поведенчески и биологични фактори на риска за здравето:</a:t>
            </a:r>
            <a:r>
              <a:rPr lang="bg-BG" sz="2800" dirty="0"/>
              <a:t> тютюнопушене, нездравословен модел на хранене, ниска физическа активност, злоупотреба с алкохол, повишено артериално налягане, повишен </a:t>
            </a:r>
            <a:r>
              <a:rPr lang="bg-BG" sz="2800" dirty="0" err="1"/>
              <a:t>холестерол</a:t>
            </a:r>
            <a:r>
              <a:rPr lang="bg-BG" sz="2800" dirty="0"/>
              <a:t>, повишен индекс на телесна маса.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01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b="1" cap="all" dirty="0"/>
              <a:t>Цели в областта на превенцията на ХНБ до 2020 г</a:t>
            </a:r>
            <a:r>
              <a:rPr lang="bg-BG" b="1" cap="all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В средносрочен план целите са свързани със задържане на нивата за показателите (в сравнение с базовите данни от 2012 г.) за заболеваемост, </a:t>
            </a:r>
            <a:r>
              <a:rPr lang="bg-BG" sz="2800" dirty="0" err="1"/>
              <a:t>инвалидизация</a:t>
            </a:r>
            <a:r>
              <a:rPr lang="bg-BG" sz="2800" dirty="0"/>
              <a:t>, смъртност, честота на разпространение на рисковите фактори.</a:t>
            </a:r>
            <a:endParaRPr lang="en-US" sz="2800" dirty="0"/>
          </a:p>
          <a:p>
            <a:r>
              <a:rPr lang="bg-BG" sz="2800" dirty="0"/>
              <a:t>В дългосрочен план целите (в сравнение с базовите данни от 2012 г.) са както следва</a:t>
            </a:r>
            <a:r>
              <a:rPr lang="bg-BG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44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/>
              <a:t>Х</a:t>
            </a:r>
            <a:r>
              <a:rPr lang="bg-BG" sz="4000" dirty="0" smtClean="0"/>
              <a:t>ронични незаразни болести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/>
              <a:t>Основните хронични незаразни болести (ХНБ) – сърдечно-съдови заболявания, злокачествени новообразувания, хронични респираторни болести и диабет са причина за 60% от всички смъртни случаи в световен мащаб, </a:t>
            </a:r>
            <a:endParaRPr lang="bg-BG" dirty="0" smtClean="0"/>
          </a:p>
          <a:p>
            <a:r>
              <a:rPr lang="bg-BG" dirty="0" smtClean="0"/>
              <a:t>80</a:t>
            </a:r>
            <a:r>
              <a:rPr lang="bg-BG" dirty="0"/>
              <a:t>% от които са в страните с ниски и средни доходи. </a:t>
            </a:r>
            <a:endParaRPr lang="bg-BG" dirty="0" smtClean="0"/>
          </a:p>
          <a:p>
            <a:r>
              <a:rPr lang="bg-BG" dirty="0" smtClean="0"/>
              <a:t>В </a:t>
            </a:r>
            <a:r>
              <a:rPr lang="bg-BG" dirty="0"/>
              <a:t>България за 2010 г. те са причина за над 80% от смъртните случаи, като водещи са болестите на органите на кръвообращението с 67.</a:t>
            </a:r>
            <a:r>
              <a:rPr lang="en-US" dirty="0"/>
              <a:t>5</a:t>
            </a:r>
            <a:r>
              <a:rPr lang="bg-BG" dirty="0"/>
              <a:t>%, следвани от злокачествените новообразувания с </a:t>
            </a:r>
            <a:r>
              <a:rPr lang="en-US" dirty="0"/>
              <a:t>1</a:t>
            </a:r>
            <a:r>
              <a:rPr lang="bg-BG" dirty="0"/>
              <a:t>5.1% и др</a:t>
            </a:r>
            <a:r>
              <a:rPr lang="bg-BG" dirty="0" smtClean="0"/>
              <a:t>.</a:t>
            </a:r>
          </a:p>
          <a:p>
            <a:r>
              <a:rPr lang="bg-BG" dirty="0" smtClean="0"/>
              <a:t>Основно </a:t>
            </a:r>
            <a:r>
              <a:rPr lang="bg-BG" dirty="0"/>
              <a:t>те се причиняват от общи, модифицируеми, предотвратими рискови фактори като тютюнопушене, нездравословно хранене, ниска физическа активност и злоупотреба с алкохол.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/>
              <a:t>Сърдечносъдови заболявания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bg-BG" sz="2800" dirty="0"/>
              <a:t>Намаляване на смъртността от </a:t>
            </a:r>
            <a:r>
              <a:rPr lang="bg-BG" sz="2800" dirty="0" err="1"/>
              <a:t>исхемична</a:t>
            </a:r>
            <a:r>
              <a:rPr lang="bg-BG" sz="2800" dirty="0"/>
              <a:t> болест на сърцето с 10%.</a:t>
            </a:r>
            <a:endParaRPr lang="en-US" sz="2800" dirty="0"/>
          </a:p>
          <a:p>
            <a:pPr lvl="0"/>
            <a:r>
              <a:rPr lang="bg-BG" sz="2800" dirty="0"/>
              <a:t>Намаляване на смъртността от </a:t>
            </a:r>
            <a:r>
              <a:rPr lang="bg-BG" sz="2800" dirty="0" err="1"/>
              <a:t>мозъчносъдова</a:t>
            </a:r>
            <a:r>
              <a:rPr lang="bg-BG" sz="2800" dirty="0"/>
              <a:t> болест с 10%.</a:t>
            </a:r>
            <a:endParaRPr lang="en-US" sz="2800" dirty="0"/>
          </a:p>
          <a:p>
            <a:pPr lvl="0"/>
            <a:r>
              <a:rPr lang="bg-BG" sz="2800" dirty="0"/>
              <a:t>Намаляване честотата на артериалната хипертонията във възрастовата група 25-64 г. с 10%.</a:t>
            </a:r>
            <a:endParaRPr lang="en-US" sz="2800" dirty="0"/>
          </a:p>
          <a:p>
            <a:pPr lvl="0"/>
            <a:r>
              <a:rPr lang="bg-BG" sz="2800" dirty="0"/>
              <a:t>Намаляване на преждевременната смъртност (</a:t>
            </a:r>
            <a:r>
              <a:rPr lang="bg-BG" sz="2800" dirty="0" err="1"/>
              <a:t>смъртност</a:t>
            </a:r>
            <a:r>
              <a:rPr lang="bg-BG" sz="2800" dirty="0"/>
              <a:t> преди 65 год. възраст) от сърдечно-съдови заболявания с 20%.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29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/>
              <a:t>Злокачествени новообразувания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bg-BG" sz="2400" dirty="0"/>
              <a:t>Намаляване на </a:t>
            </a:r>
            <a:r>
              <a:rPr lang="bg-BG" sz="2400" dirty="0" err="1"/>
              <a:t>заболяемостта</a:t>
            </a:r>
            <a:r>
              <a:rPr lang="bg-BG" sz="2400" dirty="0"/>
              <a:t> от злокачествени новообразувания</a:t>
            </a:r>
            <a:endParaRPr lang="en-US" sz="2400" dirty="0"/>
          </a:p>
          <a:p>
            <a:pPr lvl="0"/>
            <a:r>
              <a:rPr lang="bg-BG" sz="2400" dirty="0"/>
              <a:t>Увеличаване с 30% на случаите със злокачествени новообразувания открити чрез преглед или </a:t>
            </a:r>
            <a:r>
              <a:rPr lang="bg-BG" sz="2400" dirty="0" err="1"/>
              <a:t>скринингово</a:t>
            </a:r>
            <a:r>
              <a:rPr lang="bg-BG" sz="2400" dirty="0"/>
              <a:t> изследване при локализациите подлежащи на </a:t>
            </a:r>
            <a:r>
              <a:rPr lang="bg-BG" sz="2400" dirty="0" err="1"/>
              <a:t>скрининг</a:t>
            </a:r>
            <a:r>
              <a:rPr lang="bg-BG" sz="2400" dirty="0"/>
              <a:t> (рак на гърдата, рак на маточната шийка, рак на дебелото и правото черво)</a:t>
            </a:r>
            <a:endParaRPr lang="en-US" sz="2400" dirty="0"/>
          </a:p>
          <a:p>
            <a:pPr lvl="0"/>
            <a:r>
              <a:rPr lang="bg-BG" sz="2400" dirty="0"/>
              <a:t>Намаляване с 30% на случаите с напреднало злокачествено </a:t>
            </a:r>
            <a:r>
              <a:rPr lang="bg-BG" sz="2400" dirty="0" err="1"/>
              <a:t>новоовразувание</a:t>
            </a:r>
            <a:r>
              <a:rPr lang="bg-BG" sz="2400" dirty="0"/>
              <a:t> при локализациите подлежащи на </a:t>
            </a:r>
            <a:r>
              <a:rPr lang="bg-BG" sz="2400" dirty="0" err="1"/>
              <a:t>скрининг</a:t>
            </a:r>
            <a:r>
              <a:rPr lang="bg-BG" sz="2400" dirty="0"/>
              <a:t> (рак на гърдата, рак на маточната шийка, рак на дебелото и правото черво)</a:t>
            </a:r>
            <a:endParaRPr lang="en-US" sz="2400" dirty="0"/>
          </a:p>
          <a:p>
            <a:pPr lvl="0"/>
            <a:r>
              <a:rPr lang="bg-BG" sz="2400" dirty="0" err="1"/>
              <a:t>Стациониране</a:t>
            </a:r>
            <a:r>
              <a:rPr lang="bg-BG" sz="2400" dirty="0"/>
              <a:t> на смъртността от злокачествени новообразувания.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i="1" dirty="0"/>
              <a:t>Хронични болести на дихателната система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209331"/>
          </a:xfrm>
        </p:spPr>
        <p:txBody>
          <a:bodyPr>
            <a:normAutofit/>
          </a:bodyPr>
          <a:lstStyle/>
          <a:p>
            <a:pPr lvl="0"/>
            <a:r>
              <a:rPr lang="bg-BG" sz="2400" dirty="0"/>
              <a:t>Намаляване на смъртността от ХОББ с 5%. </a:t>
            </a:r>
            <a:endParaRPr lang="en-US" sz="2400" dirty="0"/>
          </a:p>
          <a:p>
            <a:pPr lvl="0"/>
            <a:r>
              <a:rPr lang="bg-BG" sz="2400" dirty="0"/>
              <a:t>Намаляване на процента на пациенти с ХОББ, които са с ограничения в ежедневните дейности поради заболяването.</a:t>
            </a:r>
            <a:endParaRPr lang="en-US" sz="2400" dirty="0"/>
          </a:p>
          <a:p>
            <a:pPr lvl="0"/>
            <a:r>
              <a:rPr lang="bg-BG" sz="2400" dirty="0"/>
              <a:t>Намаляване честотата на </a:t>
            </a:r>
            <a:r>
              <a:rPr lang="bg-BG" sz="2400" dirty="0" err="1"/>
              <a:t>екзацербациите</a:t>
            </a:r>
            <a:r>
              <a:rPr lang="bg-BG" sz="2400" dirty="0" smtClean="0"/>
              <a:t>/ хоспитализациите </a:t>
            </a:r>
            <a:r>
              <a:rPr lang="bg-BG" sz="2400" dirty="0"/>
              <a:t>посредством имунизации с </a:t>
            </a:r>
            <a:r>
              <a:rPr lang="bg-BG" sz="2400" dirty="0" err="1"/>
              <a:t>противогрипни</a:t>
            </a:r>
            <a:r>
              <a:rPr lang="bg-BG" sz="2400" dirty="0"/>
              <a:t> и </a:t>
            </a:r>
            <a:r>
              <a:rPr lang="bg-BG" sz="2400" dirty="0" err="1"/>
              <a:t>пневмококови</a:t>
            </a:r>
            <a:r>
              <a:rPr lang="bg-BG" sz="2400" dirty="0"/>
              <a:t> ваксини.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16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i="1" dirty="0" smtClean="0"/>
              <a:t>Диабет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800" dirty="0"/>
              <a:t>Относително намаляване на </a:t>
            </a:r>
            <a:r>
              <a:rPr lang="bg-BG" sz="2800" dirty="0" err="1"/>
              <a:t>болестността</a:t>
            </a:r>
            <a:r>
              <a:rPr lang="bg-BG" sz="2800" dirty="0"/>
              <a:t>/разпространението на диабет (определен като повишена </a:t>
            </a:r>
            <a:r>
              <a:rPr lang="bg-BG" sz="2800" dirty="0" err="1"/>
              <a:t>глюкоза</a:t>
            </a:r>
            <a:r>
              <a:rPr lang="bg-BG" sz="2800" dirty="0"/>
              <a:t> в кръвта ≥ 7.0 </a:t>
            </a:r>
            <a:r>
              <a:rPr lang="bg-BG" sz="2800" dirty="0" err="1"/>
              <a:t>mmol</a:t>
            </a:r>
            <a:r>
              <a:rPr lang="bg-BG" sz="2800" dirty="0"/>
              <a:t>/L или лица на лечение за диабет) сред лицата на възраст над 25 години с 10%</a:t>
            </a:r>
            <a:endParaRPr lang="en-US" sz="2800" dirty="0"/>
          </a:p>
          <a:p>
            <a:pPr lvl="0"/>
            <a:r>
              <a:rPr lang="bg-BG" sz="2800" dirty="0" err="1"/>
              <a:t>Стациониране</a:t>
            </a:r>
            <a:r>
              <a:rPr lang="bg-BG" sz="2800" dirty="0"/>
              <a:t> на </a:t>
            </a:r>
            <a:r>
              <a:rPr lang="bg-BG" sz="2800" dirty="0" err="1"/>
              <a:t>инвалидизацията</a:t>
            </a:r>
            <a:r>
              <a:rPr lang="bg-BG" sz="2800" dirty="0"/>
              <a:t> от диабет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50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sz="3200" b="1" cap="all" dirty="0"/>
              <a:t>Цели в областта на основните фактори на риска за ХНБ до 2020 г</a:t>
            </a:r>
            <a:r>
              <a:rPr lang="bg-BG" sz="3200" b="1" cap="all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i="1" dirty="0" smtClean="0"/>
              <a:t>Употреба </a:t>
            </a:r>
            <a:r>
              <a:rPr lang="bg-BG" sz="3200" i="1" dirty="0"/>
              <a:t>на тютюневи </a:t>
            </a:r>
            <a:r>
              <a:rPr lang="bg-BG" sz="3200" i="1" dirty="0" smtClean="0"/>
              <a:t>изделия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bg-BG" sz="2600" dirty="0"/>
              <a:t>Намаляване равнището на разпространение на тютюнопушенето сред населението с 10%;</a:t>
            </a:r>
            <a:endParaRPr lang="en-US" sz="2600" dirty="0"/>
          </a:p>
          <a:p>
            <a:pPr lvl="0"/>
            <a:r>
              <a:rPr lang="bg-BG" sz="2600" dirty="0"/>
              <a:t>Намаляване равнището на разпространение на пропушването на цигари при деца до 13 г. с 50%;</a:t>
            </a:r>
            <a:endParaRPr lang="en-US" sz="2600" dirty="0"/>
          </a:p>
          <a:p>
            <a:pPr lvl="0"/>
            <a:r>
              <a:rPr lang="bg-BG" sz="2600" dirty="0"/>
              <a:t>Намаляване интензитета на тютюнопушенето при пушачи – мъже и жени на 25-64 г. с 50%;</a:t>
            </a:r>
            <a:endParaRPr lang="en-US" sz="2600" dirty="0"/>
          </a:p>
          <a:p>
            <a:pPr lvl="0"/>
            <a:r>
              <a:rPr lang="bg-BG" sz="2600" dirty="0"/>
              <a:t>Увеличаване на броя на пациентите-редовни пушачи, получили консултация от личния си лекар да откажат употребата на тютюневите изделия до 50%</a:t>
            </a:r>
            <a:endParaRPr lang="en-US" sz="2600" dirty="0"/>
          </a:p>
          <a:p>
            <a:pPr lvl="0"/>
            <a:r>
              <a:rPr lang="bg-BG" sz="2600" dirty="0"/>
              <a:t>Намаляване броя на бременните жени, които пушат по време на бременността с 50%.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266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i="1" dirty="0"/>
              <a:t>Злоупотреба с </a:t>
            </a:r>
            <a:r>
              <a:rPr lang="bg-BG" sz="3600" i="1" dirty="0" smtClean="0"/>
              <a:t>алкохол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dirty="0"/>
              <a:t>Намаляване на средната консумация на алкохол на човек от населението с 5%;</a:t>
            </a:r>
            <a:endParaRPr lang="en-US" dirty="0"/>
          </a:p>
          <a:p>
            <a:pPr lvl="0"/>
            <a:r>
              <a:rPr lang="bg-BG" dirty="0"/>
              <a:t>Намаляване на относителния дял на лицата, злоупотребяващи с алкохол с 30%;</a:t>
            </a:r>
            <a:endParaRPr lang="en-US" dirty="0"/>
          </a:p>
          <a:p>
            <a:pPr lvl="0"/>
            <a:r>
              <a:rPr lang="bg-BG" dirty="0"/>
              <a:t>Намаляване на консумация на алкохол от деца до 18 години с 50%;</a:t>
            </a:r>
            <a:endParaRPr lang="en-US" dirty="0"/>
          </a:p>
          <a:p>
            <a:pPr lvl="0"/>
            <a:r>
              <a:rPr lang="bg-BG" dirty="0"/>
              <a:t>Ограничаване на рисковата и високорисковата алкохолна консумация сред лица от 18 до 25 години с 20%;</a:t>
            </a:r>
            <a:endParaRPr lang="en-US" dirty="0"/>
          </a:p>
          <a:p>
            <a:pPr lvl="0"/>
            <a:r>
              <a:rPr lang="bg-BG" dirty="0"/>
              <a:t>Увеличаване на броя на пациентите злоупотребяващи с алкохол, получили консултация от личния си лекар да откажат употребата на алкохол до 50%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i="1" dirty="0"/>
              <a:t>Физическа </a:t>
            </a:r>
            <a:r>
              <a:rPr lang="bg-BG" sz="3200" i="1" dirty="0" smtClean="0"/>
              <a:t>активност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lvl="0"/>
            <a:r>
              <a:rPr lang="bg-BG" sz="2200" dirty="0"/>
              <a:t>Увеличаване на относителния дял на лицата, практикуващи физическа активност с умерена интензивност най-малко 30 минути, 5 дни в седмицата с 25%.</a:t>
            </a:r>
            <a:endParaRPr lang="en-US" sz="2200" dirty="0"/>
          </a:p>
          <a:p>
            <a:pPr lvl="0"/>
            <a:r>
              <a:rPr lang="bg-BG" sz="2200" dirty="0"/>
              <a:t>Увеличаване на относителния дял на децата, практикуващи ежедневно физическа активност с умерена до висока интензивност най-малко 60 минути дневно с 30%.</a:t>
            </a:r>
            <a:endParaRPr lang="en-US" sz="2200" dirty="0"/>
          </a:p>
          <a:p>
            <a:pPr lvl="0"/>
            <a:r>
              <a:rPr lang="bg-BG" sz="2200" dirty="0"/>
              <a:t>Намаляване с 10% относителния дял на лицата, практикуващи веднъж седмично и по-рядко физически упражнения, спорт и туризъм при лица на възраст над 18 години.</a:t>
            </a:r>
            <a:endParaRPr lang="en-US" sz="2200" dirty="0"/>
          </a:p>
          <a:p>
            <a:pPr lvl="0"/>
            <a:r>
              <a:rPr lang="bg-BG" sz="2200" dirty="0"/>
              <a:t>Увеличаване на относителния дял на лицата, консултирани от личния лекар за редовно практикуване на физически упражнения, спорт и туризъм с 30%.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92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i="1" dirty="0" smtClean="0"/>
              <a:t>Хранене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400" dirty="0"/>
              <a:t>Преустановяване на тенденцията за увеличаване честотата на затлъстяването при възрастното население  </a:t>
            </a:r>
            <a:endParaRPr lang="en-US" sz="2400" dirty="0"/>
          </a:p>
          <a:p>
            <a:pPr lvl="0"/>
            <a:r>
              <a:rPr lang="bg-BG" sz="2400" dirty="0"/>
              <a:t>Запазване без увеличение на относителния дял на децата със затлъстяване;</a:t>
            </a:r>
            <a:endParaRPr lang="en-US" sz="2400" dirty="0"/>
          </a:p>
          <a:p>
            <a:pPr lvl="0"/>
            <a:r>
              <a:rPr lang="bg-BG" sz="2400" dirty="0"/>
              <a:t>Намаляване използването на индустриално произведените транс-мастни киселини (</a:t>
            </a:r>
            <a:r>
              <a:rPr lang="bg-BG" sz="2400" dirty="0" err="1"/>
              <a:t>хидрогенирани</a:t>
            </a:r>
            <a:r>
              <a:rPr lang="bg-BG" sz="2400" dirty="0"/>
              <a:t> растителни масла) при осигуряване с храни;</a:t>
            </a:r>
            <a:endParaRPr lang="en-US" sz="2400" dirty="0"/>
          </a:p>
          <a:p>
            <a:pPr lvl="0"/>
            <a:r>
              <a:rPr lang="bg-BG" sz="2400" dirty="0"/>
              <a:t>Намаляване на консумацията на готварска сол с дългосрочна цел достигане до 5 г </a:t>
            </a:r>
            <a:r>
              <a:rPr lang="bg-BG" sz="2400" dirty="0" err="1"/>
              <a:t>среднодневно</a:t>
            </a:r>
            <a:r>
              <a:rPr lang="bg-BG" sz="2400" dirty="0"/>
              <a:t> на лице;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3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sz="3200" b="1" cap="all" dirty="0"/>
              <a:t>Мониторинг и оценка на дейностите. Индикатори за </a:t>
            </a:r>
            <a:r>
              <a:rPr lang="bg-BG" sz="3200" b="1" cap="all" dirty="0" smtClean="0"/>
              <a:t>оценка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g-BG" i="1" dirty="0" smtClean="0"/>
              <a:t>Индикатори </a:t>
            </a:r>
            <a:r>
              <a:rPr lang="bg-BG" i="1" dirty="0"/>
              <a:t>за мониторинг и </a:t>
            </a:r>
            <a:r>
              <a:rPr lang="bg-BG" i="1" dirty="0" smtClean="0"/>
              <a:t>оценка</a:t>
            </a:r>
          </a:p>
          <a:p>
            <a:pPr lvl="1"/>
            <a:r>
              <a:rPr lang="bg-BG" dirty="0"/>
              <a:t>възрастово-полов състав на населението; </a:t>
            </a:r>
            <a:endParaRPr lang="en-US" dirty="0"/>
          </a:p>
          <a:p>
            <a:pPr lvl="1"/>
            <a:r>
              <a:rPr lang="bg-BG" dirty="0"/>
              <a:t>разпространение на факторите на риска, свързани с начина на живот (тютюнопушене, употреба на алкохол, ниска физическа активност, нездравословно хранене); </a:t>
            </a:r>
            <a:endParaRPr lang="en-US" dirty="0"/>
          </a:p>
          <a:p>
            <a:pPr lvl="1"/>
            <a:r>
              <a:rPr lang="bg-BG" dirty="0"/>
              <a:t>разпространение на биологичните фактори на риска (повишено артериално налягане, повишено ниво на общия серумен </a:t>
            </a:r>
            <a:r>
              <a:rPr lang="bg-BG" dirty="0" err="1"/>
              <a:t>холестерол</a:t>
            </a:r>
            <a:r>
              <a:rPr lang="bg-BG" dirty="0"/>
              <a:t>, повишен ИТМ); </a:t>
            </a:r>
            <a:endParaRPr lang="en-US" dirty="0"/>
          </a:p>
          <a:p>
            <a:pPr lvl="1"/>
            <a:r>
              <a:rPr lang="bg-BG" dirty="0"/>
              <a:t>заболеваемост</a:t>
            </a:r>
            <a:r>
              <a:rPr lang="en-US" dirty="0"/>
              <a:t>/</a:t>
            </a:r>
            <a:r>
              <a:rPr lang="bg-BG" dirty="0" err="1"/>
              <a:t>болестност</a:t>
            </a:r>
            <a:r>
              <a:rPr lang="bg-BG" dirty="0"/>
              <a:t> на населението по причини, пол и възраст.</a:t>
            </a:r>
            <a:endParaRPr lang="en-US" dirty="0"/>
          </a:p>
          <a:p>
            <a:pPr lvl="1"/>
            <a:r>
              <a:rPr lang="bg-BG" dirty="0"/>
              <a:t>смъртност на населението по причини, пол и възраст.</a:t>
            </a:r>
            <a:endParaRPr lang="en-US" dirty="0"/>
          </a:p>
          <a:p>
            <a:pPr lvl="1"/>
            <a:r>
              <a:rPr lang="bg-BG" dirty="0" err="1"/>
              <a:t>инвалидизация</a:t>
            </a:r>
            <a:r>
              <a:rPr lang="bg-BG" dirty="0"/>
              <a:t> на населението по причини, пол и </a:t>
            </a:r>
            <a:r>
              <a:rPr lang="bg-BG" dirty="0" smtClean="0"/>
              <a:t>възраст</a:t>
            </a:r>
          </a:p>
          <a:p>
            <a:r>
              <a:rPr lang="bg-BG" dirty="0"/>
              <a:t>Оценката на програмата се извършва на основата на данните от мониторинга. </a:t>
            </a:r>
            <a:endParaRPr lang="bg-BG" dirty="0" smtClean="0"/>
          </a:p>
          <a:p>
            <a:pPr lvl="1"/>
            <a:r>
              <a:rPr lang="bg-BG" dirty="0" smtClean="0"/>
              <a:t>Към </a:t>
            </a:r>
            <a:r>
              <a:rPr lang="bg-BG" dirty="0"/>
              <a:t>компонентите на оценката се отнасят: значимост, адаптивност, степен на изпълнение, ефективност, резултативност, въздействие, ефикасност (съпоставка на вложените ресурси - финансови, човешки и др., към получените резултати)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4" y="332656"/>
            <a:ext cx="8962761" cy="559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6093296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http://www.mh.government.bg/Articles.aspx?lang=bg-BG&amp;pageid=515&amp;categoryid=6381</a:t>
            </a:r>
          </a:p>
        </p:txBody>
      </p:sp>
    </p:spTree>
    <p:extLst>
      <p:ext uri="{BB962C8B-B14F-4D97-AF65-F5344CB8AC3E}">
        <p14:creationId xmlns:p14="http://schemas.microsoft.com/office/powerpoint/2010/main" val="8755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sz="3600" b="1" cap="all" dirty="0"/>
              <a:t>Управление на </a:t>
            </a:r>
            <a:r>
              <a:rPr lang="bg-BG" sz="3600" b="1" cap="all" dirty="0" smtClean="0"/>
              <a:t>програмата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bg-BG" sz="2800" dirty="0"/>
              <a:t>Управлението на програмата се осъществява от </a:t>
            </a:r>
            <a:r>
              <a:rPr lang="bg-BG" sz="2800" i="1" dirty="0"/>
              <a:t>Национален програмен съвет</a:t>
            </a:r>
            <a:r>
              <a:rPr lang="bg-BG" sz="2800" b="1" dirty="0"/>
              <a:t> (НПС)</a:t>
            </a:r>
            <a:r>
              <a:rPr lang="bg-BG" sz="2800" dirty="0"/>
              <a:t>, който се ръководи от заместник-министър на здравеопазването.</a:t>
            </a:r>
            <a:endParaRPr lang="en-US" sz="2800" dirty="0"/>
          </a:p>
          <a:p>
            <a:r>
              <a:rPr lang="bg-BG" sz="2800" i="1" dirty="0"/>
              <a:t>Националният програмен съвет</a:t>
            </a:r>
            <a:r>
              <a:rPr lang="bg-BG" sz="2800" dirty="0"/>
              <a:t> </a:t>
            </a:r>
            <a:endParaRPr lang="en-US" sz="2800" dirty="0"/>
          </a:p>
          <a:p>
            <a:r>
              <a:rPr lang="bg-BG" sz="2800" i="1" dirty="0"/>
              <a:t>Национали координатори на програмата</a:t>
            </a:r>
            <a:endParaRPr lang="en-US" sz="2800" dirty="0"/>
          </a:p>
          <a:p>
            <a:r>
              <a:rPr lang="bg-BG" sz="2800" i="1" dirty="0"/>
              <a:t>Координатори по факторите на риска</a:t>
            </a:r>
            <a:endParaRPr lang="en-US" sz="2800" dirty="0"/>
          </a:p>
          <a:p>
            <a:r>
              <a:rPr lang="bg-BG" sz="2800" i="1" dirty="0"/>
              <a:t>Областен програмен съвет</a:t>
            </a:r>
            <a:endParaRPr lang="en-US" sz="2800" dirty="0"/>
          </a:p>
          <a:p>
            <a:r>
              <a:rPr lang="bg-BG" sz="2800" i="1" dirty="0"/>
              <a:t>Областен координатор </a:t>
            </a:r>
            <a:endParaRPr lang="en-US" sz="2800" dirty="0"/>
          </a:p>
          <a:p>
            <a:r>
              <a:rPr lang="bg-BG" sz="2800" i="1" dirty="0"/>
              <a:t>Областни работни групи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7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87900" cy="5688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5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2" y="265313"/>
            <a:ext cx="8724773" cy="575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7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57" y="620688"/>
            <a:ext cx="8865543" cy="586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1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1784"/>
            <a:ext cx="8803903" cy="408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4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803903" cy="581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7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Превенция </a:t>
            </a:r>
            <a:r>
              <a:rPr lang="bg-BG" dirty="0"/>
              <a:t>и </a:t>
            </a:r>
            <a:r>
              <a:rPr lang="bg-BG" dirty="0" smtClean="0"/>
              <a:t>контрол </a:t>
            </a:r>
            <a:r>
              <a:rPr lang="bg-BG" dirty="0"/>
              <a:t>на ХНБ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/>
              <a:t>Световната здравна организация (СЗО) е приела </a:t>
            </a:r>
            <a:endParaRPr lang="bg-BG" dirty="0" smtClean="0"/>
          </a:p>
          <a:p>
            <a:pPr lvl="1"/>
            <a:r>
              <a:rPr lang="bg-BG" dirty="0" smtClean="0"/>
              <a:t>Глобална </a:t>
            </a:r>
            <a:r>
              <a:rPr lang="bg-BG" dirty="0"/>
              <a:t>стратегия за превенция и контрол на незаразните заболявания и план за действие към нея; </a:t>
            </a:r>
            <a:endParaRPr lang="bg-BG" dirty="0" smtClean="0"/>
          </a:p>
          <a:p>
            <a:pPr lvl="1"/>
            <a:r>
              <a:rPr lang="bg-BG" dirty="0" smtClean="0"/>
              <a:t>Европейска </a:t>
            </a:r>
            <a:r>
              <a:rPr lang="bg-BG" dirty="0"/>
              <a:t>стратегия за превенция и контрол на незаразните болести и план за действие към нея. </a:t>
            </a:r>
            <a:endParaRPr lang="bg-BG" dirty="0" smtClean="0"/>
          </a:p>
          <a:p>
            <a:r>
              <a:rPr lang="bg-BG" dirty="0" smtClean="0"/>
              <a:t>Общото </a:t>
            </a:r>
            <a:r>
              <a:rPr lang="bg-BG" dirty="0"/>
              <a:t>Събрание на ООН </a:t>
            </a:r>
            <a:r>
              <a:rPr lang="bg-BG" dirty="0" smtClean="0"/>
              <a:t>- септември </a:t>
            </a:r>
            <a:r>
              <a:rPr lang="bg-BG" dirty="0"/>
              <a:t>2011 г. с дневен ред превенция и контрол на незаразните болести. </a:t>
            </a:r>
            <a:endParaRPr lang="bg-BG" dirty="0" smtClean="0"/>
          </a:p>
          <a:p>
            <a:r>
              <a:rPr lang="bg-BG" dirty="0" smtClean="0"/>
              <a:t>Заключителният </a:t>
            </a:r>
            <a:r>
              <a:rPr lang="bg-BG" dirty="0"/>
              <a:t>документ на срещата подчертава значението на превенцията и контрола на незаразните болести в световен мащаб, отбелязва предизвикателствата и негативното социално-икономическото влияние, което те имат, особено върху развиващите се страни. </a:t>
            </a:r>
            <a:endParaRPr lang="bg-BG" dirty="0" smtClean="0"/>
          </a:p>
          <a:p>
            <a:r>
              <a:rPr lang="bg-BG" dirty="0" smtClean="0"/>
              <a:t>Отбелязва </a:t>
            </a:r>
            <a:r>
              <a:rPr lang="bg-BG" dirty="0"/>
              <a:t>се, че разпространението на ХНБ може значително да бъде ограничено чрез </a:t>
            </a:r>
            <a:endParaRPr lang="bg-BG" dirty="0" smtClean="0"/>
          </a:p>
          <a:p>
            <a:pPr lvl="1"/>
            <a:r>
              <a:rPr lang="bg-BG" dirty="0" smtClean="0"/>
              <a:t>подобряване </a:t>
            </a:r>
            <a:r>
              <a:rPr lang="bg-BG" dirty="0"/>
              <a:t>и укрепване на националните политики и здравни системи; </a:t>
            </a:r>
            <a:endParaRPr lang="bg-BG" dirty="0" smtClean="0"/>
          </a:p>
          <a:p>
            <a:pPr lvl="1"/>
            <a:r>
              <a:rPr lang="bg-BG" dirty="0" smtClean="0"/>
              <a:t>намаляване </a:t>
            </a:r>
            <a:r>
              <a:rPr lang="bg-BG" dirty="0"/>
              <a:t>на разпространението на рисковите фактори; </a:t>
            </a:r>
            <a:endParaRPr lang="bg-BG" dirty="0" smtClean="0"/>
          </a:p>
          <a:p>
            <a:pPr lvl="1"/>
            <a:r>
              <a:rPr lang="bg-BG" dirty="0" smtClean="0"/>
              <a:t>засилване </a:t>
            </a:r>
            <a:r>
              <a:rPr lang="bg-BG" dirty="0"/>
              <a:t>на международното сътрудничество; </a:t>
            </a:r>
            <a:endParaRPr lang="bg-BG" dirty="0" smtClean="0"/>
          </a:p>
          <a:p>
            <a:pPr lvl="1"/>
            <a:r>
              <a:rPr lang="bg-BG" dirty="0" smtClean="0"/>
              <a:t>провеждане </a:t>
            </a:r>
            <a:r>
              <a:rPr lang="bg-BG" dirty="0"/>
              <a:t>на научни изследвания; </a:t>
            </a:r>
            <a:endParaRPr lang="bg-BG" dirty="0" smtClean="0"/>
          </a:p>
          <a:p>
            <a:pPr lvl="1"/>
            <a:r>
              <a:rPr lang="bg-BG" dirty="0" smtClean="0"/>
              <a:t>регулярен </a:t>
            </a:r>
            <a:r>
              <a:rPr lang="bg-BG" dirty="0"/>
              <a:t>мониторинг и оценка.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/>
              <a:t>Сърдечно-съдови </a:t>
            </a:r>
            <a:r>
              <a:rPr lang="bg-BG" sz="4000" dirty="0" smtClean="0"/>
              <a:t>заболявания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/>
              <a:t>Във възрастовата група 45-65 г. ССЗ обуславят една трета от всички смъртни случаи при мъжете и около 10% при жените. </a:t>
            </a:r>
            <a:endParaRPr lang="bg-BG" dirty="0" smtClean="0"/>
          </a:p>
          <a:p>
            <a:r>
              <a:rPr lang="bg-BG" dirty="0" smtClean="0"/>
              <a:t>3/4 </a:t>
            </a:r>
            <a:r>
              <a:rPr lang="bg-BG" dirty="0"/>
              <a:t>от починалите от </a:t>
            </a:r>
            <a:r>
              <a:rPr lang="bg-BG" dirty="0" err="1"/>
              <a:t>исхемична</a:t>
            </a:r>
            <a:r>
              <a:rPr lang="bg-BG" dirty="0"/>
              <a:t> болест на сърцето са над 65-годишна възраст. </a:t>
            </a:r>
            <a:endParaRPr lang="bg-BG" dirty="0" smtClean="0"/>
          </a:p>
          <a:p>
            <a:r>
              <a:rPr lang="bg-BG" dirty="0" smtClean="0"/>
              <a:t>преждевременната </a:t>
            </a:r>
            <a:r>
              <a:rPr lang="bg-BG" dirty="0"/>
              <a:t>смъртност от ССЗ в източноевропейските страни е два пъти по-висока, отколкото в останалата част на Европа. </a:t>
            </a:r>
            <a:endParaRPr lang="bg-BG" dirty="0" smtClean="0"/>
          </a:p>
          <a:p>
            <a:r>
              <a:rPr lang="bg-BG" dirty="0" smtClean="0"/>
              <a:t>У </a:t>
            </a:r>
            <a:r>
              <a:rPr lang="bg-BG" dirty="0"/>
              <a:t>нас въпреки тенденцията към намаляване на смъртността от болести на органите на кръвообращението през последните години, стандартизираният показател за България (611.3 на 100 000, 2008 г.) остава значително по-висок в сравнение с този за ЕС – 236.3 на 100 000 за 2008 г. </a:t>
            </a:r>
            <a:endParaRPr lang="bg-BG" dirty="0" smtClean="0"/>
          </a:p>
          <a:p>
            <a:r>
              <a:rPr lang="bg-BG" dirty="0" smtClean="0"/>
              <a:t>У </a:t>
            </a:r>
            <a:r>
              <a:rPr lang="bg-BG" dirty="0"/>
              <a:t>нас ССЗ са водеща причина за смъртност - през 2010 г. 67.5% от смъртните случаи в България се дължат на тях </a:t>
            </a:r>
            <a:r>
              <a:rPr lang="bg-BG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Злокачествени новообразувания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Злокачествените</a:t>
            </a:r>
            <a:r>
              <a:rPr lang="ru-RU" dirty="0" smtClean="0"/>
              <a:t> </a:t>
            </a:r>
            <a:r>
              <a:rPr lang="ru-RU" dirty="0" err="1" smtClean="0"/>
              <a:t>новообразувания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една</a:t>
            </a:r>
            <a:r>
              <a:rPr lang="ru-RU" dirty="0" smtClean="0"/>
              <a:t> от </a:t>
            </a:r>
            <a:r>
              <a:rPr lang="ru-RU" dirty="0" err="1" smtClean="0"/>
              <a:t>водещите</a:t>
            </a:r>
            <a:r>
              <a:rPr lang="ru-RU" dirty="0" smtClean="0"/>
              <a:t> причини за </a:t>
            </a:r>
            <a:r>
              <a:rPr lang="ru-RU" dirty="0" err="1" smtClean="0"/>
              <a:t>умиранията</a:t>
            </a:r>
            <a:r>
              <a:rPr lang="ru-RU" dirty="0" smtClean="0"/>
              <a:t> в </a:t>
            </a:r>
            <a:r>
              <a:rPr lang="ru-RU" dirty="0" err="1" smtClean="0"/>
              <a:t>България</a:t>
            </a:r>
            <a:r>
              <a:rPr lang="ru-RU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те </a:t>
            </a:r>
            <a:r>
              <a:rPr lang="ru-RU" dirty="0" err="1" smtClean="0"/>
              <a:t>заемат</a:t>
            </a:r>
            <a:r>
              <a:rPr lang="ru-RU" dirty="0" smtClean="0"/>
              <a:t> 17% в </a:t>
            </a:r>
            <a:r>
              <a:rPr lang="ru-RU" dirty="0" err="1" smtClean="0"/>
              <a:t>тяхната</a:t>
            </a:r>
            <a:r>
              <a:rPr lang="ru-RU" dirty="0" smtClean="0"/>
              <a:t> структура след </a:t>
            </a:r>
            <a:r>
              <a:rPr lang="ru-RU" dirty="0" err="1" smtClean="0"/>
              <a:t>болестите</a:t>
            </a:r>
            <a:r>
              <a:rPr lang="ru-RU" dirty="0" smtClean="0"/>
              <a:t> на </a:t>
            </a:r>
            <a:r>
              <a:rPr lang="ru-RU" dirty="0" err="1" smtClean="0"/>
              <a:t>органите</a:t>
            </a:r>
            <a:r>
              <a:rPr lang="ru-RU" dirty="0" smtClean="0"/>
              <a:t> на </a:t>
            </a:r>
            <a:r>
              <a:rPr lang="ru-RU" dirty="0" err="1" smtClean="0"/>
              <a:t>кръвообращението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Прегледът</a:t>
            </a:r>
            <a:r>
              <a:rPr lang="ru-RU" dirty="0" smtClean="0"/>
              <a:t> на </a:t>
            </a:r>
            <a:r>
              <a:rPr lang="ru-RU" dirty="0" err="1" smtClean="0"/>
              <a:t>злокачествените</a:t>
            </a:r>
            <a:r>
              <a:rPr lang="ru-RU" dirty="0" smtClean="0"/>
              <a:t> </a:t>
            </a:r>
            <a:r>
              <a:rPr lang="ru-RU" dirty="0" err="1" smtClean="0"/>
              <a:t>новообразувания</a:t>
            </a:r>
            <a:r>
              <a:rPr lang="ru-RU" dirty="0" smtClean="0"/>
              <a:t> в </a:t>
            </a:r>
            <a:r>
              <a:rPr lang="ru-RU" dirty="0" err="1" smtClean="0"/>
              <a:t>световен</a:t>
            </a:r>
            <a:r>
              <a:rPr lang="ru-RU" dirty="0" smtClean="0"/>
              <a:t> </a:t>
            </a:r>
            <a:r>
              <a:rPr lang="ru-RU" dirty="0" err="1" smtClean="0"/>
              <a:t>мащаб</a:t>
            </a:r>
            <a:r>
              <a:rPr lang="ru-RU" dirty="0" smtClean="0"/>
              <a:t> </a:t>
            </a:r>
            <a:r>
              <a:rPr lang="ru-RU" dirty="0" err="1" smtClean="0"/>
              <a:t>показва</a:t>
            </a:r>
            <a:r>
              <a:rPr lang="ru-RU" dirty="0" smtClean="0"/>
              <a:t>, че </a:t>
            </a:r>
            <a:r>
              <a:rPr lang="ru-RU" dirty="0" err="1" smtClean="0"/>
              <a:t>през</a:t>
            </a:r>
            <a:r>
              <a:rPr lang="ru-RU" dirty="0" smtClean="0"/>
              <a:t> </a:t>
            </a:r>
            <a:r>
              <a:rPr lang="ru-RU" dirty="0" err="1" smtClean="0"/>
              <a:t>последните</a:t>
            </a:r>
            <a:r>
              <a:rPr lang="ru-RU" dirty="0" smtClean="0"/>
              <a:t> </a:t>
            </a:r>
            <a:r>
              <a:rPr lang="ru-RU" dirty="0" err="1" smtClean="0"/>
              <a:t>години</a:t>
            </a:r>
            <a:r>
              <a:rPr lang="ru-RU" dirty="0" smtClean="0"/>
              <a:t> </a:t>
            </a:r>
            <a:r>
              <a:rPr lang="ru-RU" dirty="0" err="1" smtClean="0"/>
              <a:t>България</a:t>
            </a:r>
            <a:r>
              <a:rPr lang="ru-RU" dirty="0" smtClean="0"/>
              <a:t> </a:t>
            </a:r>
            <a:r>
              <a:rPr lang="ru-RU" dirty="0" err="1" smtClean="0"/>
              <a:t>заема</a:t>
            </a:r>
            <a:r>
              <a:rPr lang="ru-RU" dirty="0" smtClean="0"/>
              <a:t> </a:t>
            </a:r>
            <a:r>
              <a:rPr lang="ru-RU" dirty="0" err="1" smtClean="0"/>
              <a:t>средно</a:t>
            </a:r>
            <a:r>
              <a:rPr lang="ru-RU" dirty="0" smtClean="0"/>
              <a:t> </a:t>
            </a:r>
            <a:r>
              <a:rPr lang="ru-RU" dirty="0" err="1" smtClean="0"/>
              <a:t>място</a:t>
            </a:r>
            <a:r>
              <a:rPr lang="ru-RU" dirty="0" smtClean="0"/>
              <a:t> </a:t>
            </a:r>
            <a:r>
              <a:rPr lang="ru-RU" dirty="0" err="1" smtClean="0"/>
              <a:t>както</a:t>
            </a:r>
            <a:r>
              <a:rPr lang="ru-RU" dirty="0" smtClean="0"/>
              <a:t> при </a:t>
            </a:r>
            <a:r>
              <a:rPr lang="ru-RU" dirty="0" err="1" smtClean="0"/>
              <a:t>фактическите</a:t>
            </a:r>
            <a:r>
              <a:rPr lang="ru-RU" dirty="0" smtClean="0"/>
              <a:t>, </a:t>
            </a:r>
            <a:r>
              <a:rPr lang="ru-RU" dirty="0" err="1" smtClean="0"/>
              <a:t>така</a:t>
            </a:r>
            <a:r>
              <a:rPr lang="ru-RU" dirty="0" smtClean="0"/>
              <a:t> и при </a:t>
            </a:r>
            <a:r>
              <a:rPr lang="ru-RU" dirty="0" err="1" smtClean="0"/>
              <a:t>стандартизираните</a:t>
            </a:r>
            <a:r>
              <a:rPr lang="ru-RU" dirty="0" smtClean="0"/>
              <a:t> показатели на </a:t>
            </a:r>
            <a:r>
              <a:rPr lang="ru-RU" dirty="0" err="1" smtClean="0"/>
              <a:t>заболяемостта</a:t>
            </a:r>
            <a:r>
              <a:rPr lang="ru-RU" dirty="0" smtClean="0"/>
              <a:t> и </a:t>
            </a:r>
            <a:r>
              <a:rPr lang="ru-RU" dirty="0" err="1" smtClean="0"/>
              <a:t>смъртността</a:t>
            </a:r>
            <a:r>
              <a:rPr lang="ru-RU" dirty="0" smtClean="0"/>
              <a:t> 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структурата</a:t>
            </a:r>
            <a:r>
              <a:rPr lang="ru-RU" dirty="0" smtClean="0"/>
              <a:t> на </a:t>
            </a:r>
            <a:r>
              <a:rPr lang="ru-RU" dirty="0" err="1" smtClean="0"/>
              <a:t>заболяванията</a:t>
            </a:r>
            <a:r>
              <a:rPr lang="ru-RU" dirty="0" smtClean="0"/>
              <a:t> от </a:t>
            </a:r>
            <a:r>
              <a:rPr lang="ru-RU" dirty="0" err="1" smtClean="0"/>
              <a:t>злокачествените</a:t>
            </a:r>
            <a:r>
              <a:rPr lang="ru-RU" dirty="0" smtClean="0"/>
              <a:t> </a:t>
            </a:r>
            <a:r>
              <a:rPr lang="ru-RU" dirty="0" err="1" smtClean="0"/>
              <a:t>заболявания</a:t>
            </a:r>
            <a:r>
              <a:rPr lang="ru-RU" dirty="0" smtClean="0"/>
              <a:t> с </a:t>
            </a:r>
            <a:r>
              <a:rPr lang="ru-RU" dirty="0" err="1" smtClean="0"/>
              <a:t>най-голям</a:t>
            </a:r>
            <a:r>
              <a:rPr lang="ru-RU" dirty="0" smtClean="0"/>
              <a:t> относителен </a:t>
            </a:r>
            <a:r>
              <a:rPr lang="ru-RU" dirty="0" err="1" smtClean="0"/>
              <a:t>дял</a:t>
            </a:r>
            <a:r>
              <a:rPr lang="ru-RU" dirty="0" smtClean="0"/>
              <a:t> при </a:t>
            </a:r>
            <a:r>
              <a:rPr lang="ru-RU" dirty="0" err="1" smtClean="0"/>
              <a:t>мъжете</a:t>
            </a:r>
            <a:r>
              <a:rPr lang="ru-RU" dirty="0" smtClean="0"/>
              <a:t> е </a:t>
            </a:r>
            <a:r>
              <a:rPr lang="ru-RU" dirty="0" err="1" smtClean="0"/>
              <a:t>ракът</a:t>
            </a:r>
            <a:r>
              <a:rPr lang="ru-RU" dirty="0" smtClean="0"/>
              <a:t> на </a:t>
            </a:r>
            <a:r>
              <a:rPr lang="ru-RU" dirty="0" err="1" smtClean="0"/>
              <a:t>белия</a:t>
            </a:r>
            <a:r>
              <a:rPr lang="ru-RU" dirty="0" smtClean="0"/>
              <a:t> </a:t>
            </a:r>
            <a:r>
              <a:rPr lang="ru-RU" dirty="0" err="1" smtClean="0"/>
              <a:t>дроб</a:t>
            </a:r>
            <a:r>
              <a:rPr lang="ru-RU" dirty="0" smtClean="0"/>
              <a:t> (18.0%), </a:t>
            </a:r>
            <a:r>
              <a:rPr lang="ru-RU" dirty="0" err="1" smtClean="0"/>
              <a:t>следван</a:t>
            </a:r>
            <a:r>
              <a:rPr lang="ru-RU" dirty="0" smtClean="0"/>
              <a:t> от </a:t>
            </a:r>
            <a:r>
              <a:rPr lang="ru-RU" dirty="0" err="1" smtClean="0"/>
              <a:t>ракът</a:t>
            </a:r>
            <a:r>
              <a:rPr lang="ru-RU" dirty="0" smtClean="0"/>
              <a:t> на </a:t>
            </a:r>
            <a:r>
              <a:rPr lang="ru-RU" dirty="0" err="1" smtClean="0"/>
              <a:t>кожата</a:t>
            </a:r>
            <a:r>
              <a:rPr lang="ru-RU" dirty="0" smtClean="0"/>
              <a:t> (12.3%), </a:t>
            </a:r>
            <a:r>
              <a:rPr lang="ru-RU" dirty="0" err="1" smtClean="0"/>
              <a:t>простатата</a:t>
            </a:r>
            <a:r>
              <a:rPr lang="ru-RU" dirty="0" smtClean="0"/>
              <a:t> (9.2%), </a:t>
            </a:r>
            <a:r>
              <a:rPr lang="ru-RU" dirty="0" err="1" smtClean="0"/>
              <a:t>дебелото</a:t>
            </a:r>
            <a:r>
              <a:rPr lang="ru-RU" dirty="0" smtClean="0"/>
              <a:t> </a:t>
            </a:r>
            <a:r>
              <a:rPr lang="ru-RU" dirty="0" err="1" smtClean="0"/>
              <a:t>черво</a:t>
            </a:r>
            <a:r>
              <a:rPr lang="ru-RU" dirty="0" smtClean="0"/>
              <a:t> (8.2%) и т.н. </a:t>
            </a:r>
          </a:p>
          <a:p>
            <a:r>
              <a:rPr lang="ru-RU" dirty="0" err="1" smtClean="0"/>
              <a:t>Ракът</a:t>
            </a:r>
            <a:r>
              <a:rPr lang="ru-RU" dirty="0" smtClean="0"/>
              <a:t> на </a:t>
            </a:r>
            <a:r>
              <a:rPr lang="ru-RU" dirty="0" err="1" smtClean="0"/>
              <a:t>женската</a:t>
            </a:r>
            <a:r>
              <a:rPr lang="ru-RU" dirty="0" smtClean="0"/>
              <a:t> </a:t>
            </a:r>
            <a:r>
              <a:rPr lang="ru-RU" dirty="0" err="1" smtClean="0"/>
              <a:t>гърда</a:t>
            </a:r>
            <a:r>
              <a:rPr lang="ru-RU" dirty="0" smtClean="0"/>
              <a:t> </a:t>
            </a:r>
            <a:r>
              <a:rPr lang="ru-RU" dirty="0" err="1" smtClean="0"/>
              <a:t>заема</a:t>
            </a:r>
            <a:r>
              <a:rPr lang="ru-RU" dirty="0" smtClean="0"/>
              <a:t> почти 1/4 от </a:t>
            </a:r>
            <a:r>
              <a:rPr lang="ru-RU" dirty="0" err="1" smtClean="0"/>
              <a:t>злокачествените</a:t>
            </a:r>
            <a:r>
              <a:rPr lang="ru-RU" dirty="0" smtClean="0"/>
              <a:t> </a:t>
            </a:r>
            <a:r>
              <a:rPr lang="ru-RU" dirty="0" err="1" smtClean="0"/>
              <a:t>заболявания</a:t>
            </a:r>
            <a:r>
              <a:rPr lang="ru-RU" dirty="0" smtClean="0"/>
              <a:t> при жените (23.0%), </a:t>
            </a:r>
            <a:r>
              <a:rPr lang="ru-RU" dirty="0" err="1" smtClean="0"/>
              <a:t>следван</a:t>
            </a:r>
            <a:r>
              <a:rPr lang="ru-RU" dirty="0" smtClean="0"/>
              <a:t> от рака на </a:t>
            </a:r>
            <a:r>
              <a:rPr lang="ru-RU" dirty="0" err="1" smtClean="0"/>
              <a:t>кожата</a:t>
            </a:r>
            <a:r>
              <a:rPr lang="ru-RU" dirty="0" smtClean="0"/>
              <a:t> (12.5%), </a:t>
            </a:r>
            <a:r>
              <a:rPr lang="ru-RU" dirty="0" err="1" smtClean="0"/>
              <a:t>този</a:t>
            </a:r>
            <a:r>
              <a:rPr lang="ru-RU" dirty="0" smtClean="0"/>
              <a:t> на </a:t>
            </a:r>
            <a:r>
              <a:rPr lang="ru-RU" dirty="0" err="1" smtClean="0"/>
              <a:t>маточното</a:t>
            </a:r>
            <a:r>
              <a:rPr lang="ru-RU" dirty="0" smtClean="0"/>
              <a:t> </a:t>
            </a:r>
            <a:r>
              <a:rPr lang="ru-RU" dirty="0" err="1" smtClean="0"/>
              <a:t>тяло</a:t>
            </a:r>
            <a:r>
              <a:rPr lang="ru-RU" dirty="0" smtClean="0"/>
              <a:t> (7.7%), </a:t>
            </a:r>
            <a:r>
              <a:rPr lang="ru-RU" dirty="0" err="1" smtClean="0"/>
              <a:t>дебелото</a:t>
            </a:r>
            <a:r>
              <a:rPr lang="ru-RU" dirty="0" smtClean="0"/>
              <a:t> </a:t>
            </a:r>
            <a:r>
              <a:rPr lang="ru-RU" dirty="0" err="1" smtClean="0"/>
              <a:t>черво</a:t>
            </a:r>
            <a:r>
              <a:rPr lang="ru-RU" dirty="0" smtClean="0"/>
              <a:t> (7.6%) и </a:t>
            </a:r>
            <a:r>
              <a:rPr lang="ru-RU" dirty="0" err="1" smtClean="0"/>
              <a:t>други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Структурата</a:t>
            </a:r>
            <a:r>
              <a:rPr lang="ru-RU" dirty="0" smtClean="0"/>
              <a:t> на </a:t>
            </a:r>
            <a:r>
              <a:rPr lang="ru-RU" dirty="0" err="1" smtClean="0"/>
              <a:t>умиранията</a:t>
            </a:r>
            <a:r>
              <a:rPr lang="ru-RU" dirty="0" smtClean="0"/>
              <a:t> от </a:t>
            </a:r>
            <a:r>
              <a:rPr lang="ru-RU" dirty="0" err="1" smtClean="0"/>
              <a:t>злокачествените</a:t>
            </a:r>
            <a:r>
              <a:rPr lang="ru-RU" dirty="0" smtClean="0"/>
              <a:t> </a:t>
            </a:r>
            <a:r>
              <a:rPr lang="ru-RU" dirty="0" err="1" smtClean="0"/>
              <a:t>новообразувания</a:t>
            </a:r>
            <a:r>
              <a:rPr lang="ru-RU" dirty="0" smtClean="0"/>
              <a:t> </a:t>
            </a:r>
            <a:r>
              <a:rPr lang="ru-RU" dirty="0" err="1" smtClean="0"/>
              <a:t>показва</a:t>
            </a:r>
            <a:r>
              <a:rPr lang="ru-RU" dirty="0" smtClean="0"/>
              <a:t>, че </a:t>
            </a:r>
            <a:r>
              <a:rPr lang="ru-RU" dirty="0" err="1" smtClean="0"/>
              <a:t>ракът</a:t>
            </a:r>
            <a:r>
              <a:rPr lang="ru-RU" dirty="0" smtClean="0"/>
              <a:t> на </a:t>
            </a:r>
            <a:r>
              <a:rPr lang="ru-RU" dirty="0" err="1" smtClean="0"/>
              <a:t>белия</a:t>
            </a:r>
            <a:r>
              <a:rPr lang="ru-RU" dirty="0" smtClean="0"/>
              <a:t> </a:t>
            </a:r>
            <a:r>
              <a:rPr lang="ru-RU" dirty="0" err="1" smtClean="0"/>
              <a:t>дроб</a:t>
            </a:r>
            <a:r>
              <a:rPr lang="ru-RU" dirty="0" smtClean="0"/>
              <a:t> при </a:t>
            </a:r>
            <a:r>
              <a:rPr lang="ru-RU" dirty="0" err="1" smtClean="0"/>
              <a:t>мъжете</a:t>
            </a:r>
            <a:r>
              <a:rPr lang="ru-RU" dirty="0" smtClean="0"/>
              <a:t> </a:t>
            </a:r>
            <a:r>
              <a:rPr lang="ru-RU" dirty="0" err="1" smtClean="0"/>
              <a:t>заема</a:t>
            </a:r>
            <a:r>
              <a:rPr lang="ru-RU" dirty="0" smtClean="0"/>
              <a:t> 1/3 от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смъртни</a:t>
            </a:r>
            <a:r>
              <a:rPr lang="ru-RU" dirty="0" smtClean="0"/>
              <a:t> случаи при </a:t>
            </a:r>
            <a:r>
              <a:rPr lang="ru-RU" dirty="0" err="1" smtClean="0"/>
              <a:t>тях</a:t>
            </a:r>
            <a:r>
              <a:rPr lang="ru-RU" dirty="0" smtClean="0"/>
              <a:t> (27.0%), </a:t>
            </a:r>
            <a:r>
              <a:rPr lang="ru-RU" dirty="0" err="1" smtClean="0"/>
              <a:t>следван</a:t>
            </a:r>
            <a:r>
              <a:rPr lang="ru-RU" dirty="0" smtClean="0"/>
              <a:t> от рака на </a:t>
            </a:r>
            <a:r>
              <a:rPr lang="ru-RU" dirty="0" err="1" smtClean="0"/>
              <a:t>дебелото</a:t>
            </a:r>
            <a:r>
              <a:rPr lang="ru-RU" dirty="0" smtClean="0"/>
              <a:t> </a:t>
            </a:r>
            <a:r>
              <a:rPr lang="ru-RU" dirty="0" err="1" smtClean="0"/>
              <a:t>черво</a:t>
            </a:r>
            <a:r>
              <a:rPr lang="ru-RU" dirty="0" smtClean="0"/>
              <a:t> (8.5%), </a:t>
            </a:r>
            <a:r>
              <a:rPr lang="ru-RU" dirty="0" err="1" smtClean="0"/>
              <a:t>стомаха</a:t>
            </a:r>
            <a:r>
              <a:rPr lang="ru-RU" dirty="0" smtClean="0"/>
              <a:t> (8.5%) и </a:t>
            </a:r>
            <a:r>
              <a:rPr lang="ru-RU" dirty="0" err="1" smtClean="0"/>
              <a:t>простатата</a:t>
            </a:r>
            <a:r>
              <a:rPr lang="ru-RU" dirty="0" smtClean="0"/>
              <a:t> (8.2%). </a:t>
            </a:r>
            <a:r>
              <a:rPr lang="ru-RU" dirty="0" err="1" smtClean="0"/>
              <a:t>Ракът</a:t>
            </a:r>
            <a:r>
              <a:rPr lang="ru-RU" dirty="0" smtClean="0"/>
              <a:t> на </a:t>
            </a:r>
            <a:r>
              <a:rPr lang="ru-RU" dirty="0" err="1" smtClean="0"/>
              <a:t>гърдата</a:t>
            </a:r>
            <a:r>
              <a:rPr lang="ru-RU" dirty="0" smtClean="0"/>
              <a:t> (17.6%) е </a:t>
            </a:r>
            <a:r>
              <a:rPr lang="ru-RU" dirty="0" err="1" smtClean="0"/>
              <a:t>водеща</a:t>
            </a:r>
            <a:r>
              <a:rPr lang="ru-RU" dirty="0" smtClean="0"/>
              <a:t> причина за </a:t>
            </a:r>
            <a:r>
              <a:rPr lang="ru-RU" dirty="0" err="1" smtClean="0"/>
              <a:t>смърт</a:t>
            </a:r>
            <a:r>
              <a:rPr lang="ru-RU" dirty="0" smtClean="0"/>
              <a:t> при жените, </a:t>
            </a:r>
            <a:r>
              <a:rPr lang="ru-RU" dirty="0" err="1" smtClean="0"/>
              <a:t>следван</a:t>
            </a:r>
            <a:r>
              <a:rPr lang="ru-RU" dirty="0" smtClean="0"/>
              <a:t> от </a:t>
            </a:r>
            <a:r>
              <a:rPr lang="ru-RU" dirty="0" err="1" smtClean="0"/>
              <a:t>този</a:t>
            </a:r>
            <a:r>
              <a:rPr lang="ru-RU" dirty="0" smtClean="0"/>
              <a:t> на  </a:t>
            </a:r>
            <a:r>
              <a:rPr lang="ru-RU" dirty="0" err="1" smtClean="0"/>
              <a:t>дебелото</a:t>
            </a:r>
            <a:r>
              <a:rPr lang="ru-RU" dirty="0" smtClean="0"/>
              <a:t> </a:t>
            </a:r>
            <a:r>
              <a:rPr lang="ru-RU" dirty="0" err="1" smtClean="0"/>
              <a:t>черво</a:t>
            </a:r>
            <a:r>
              <a:rPr lang="ru-RU" dirty="0" smtClean="0"/>
              <a:t> (10.1%), </a:t>
            </a:r>
            <a:r>
              <a:rPr lang="ru-RU" dirty="0" err="1" smtClean="0"/>
              <a:t>белия</a:t>
            </a:r>
            <a:r>
              <a:rPr lang="ru-RU" dirty="0" smtClean="0"/>
              <a:t> </a:t>
            </a:r>
            <a:r>
              <a:rPr lang="ru-RU" dirty="0" err="1" smtClean="0"/>
              <a:t>дроб</a:t>
            </a:r>
            <a:r>
              <a:rPr lang="ru-RU" dirty="0" smtClean="0"/>
              <a:t> (8.3%) и </a:t>
            </a:r>
            <a:r>
              <a:rPr lang="ru-RU" dirty="0" err="1" smtClean="0"/>
              <a:t>стомаха</a:t>
            </a:r>
            <a:r>
              <a:rPr lang="ru-RU" dirty="0" smtClean="0"/>
              <a:t> (7.0%). </a:t>
            </a:r>
          </a:p>
          <a:p>
            <a:r>
              <a:rPr lang="ru-RU" dirty="0" err="1" smtClean="0"/>
              <a:t>Стандартизираната</a:t>
            </a:r>
            <a:r>
              <a:rPr lang="ru-RU" dirty="0" smtClean="0"/>
              <a:t> </a:t>
            </a:r>
            <a:r>
              <a:rPr lang="ru-RU" dirty="0" err="1" smtClean="0"/>
              <a:t>заболяемост</a:t>
            </a:r>
            <a:r>
              <a:rPr lang="ru-RU" dirty="0" smtClean="0"/>
              <a:t> </a:t>
            </a:r>
            <a:r>
              <a:rPr lang="ru-RU" dirty="0" err="1" smtClean="0"/>
              <a:t>нараства</a:t>
            </a:r>
            <a:r>
              <a:rPr lang="ru-RU" dirty="0" smtClean="0"/>
              <a:t> с </a:t>
            </a:r>
            <a:r>
              <a:rPr lang="ru-RU" dirty="0" err="1" smtClean="0"/>
              <a:t>по-ускорени</a:t>
            </a:r>
            <a:r>
              <a:rPr lang="ru-RU" dirty="0" smtClean="0"/>
              <a:t> </a:t>
            </a:r>
            <a:r>
              <a:rPr lang="ru-RU" dirty="0" err="1" smtClean="0"/>
              <a:t>темпове</a:t>
            </a:r>
            <a:r>
              <a:rPr lang="ru-RU" dirty="0" smtClean="0"/>
              <a:t> при </a:t>
            </a:r>
            <a:r>
              <a:rPr lang="ru-RU" dirty="0" err="1" smtClean="0"/>
              <a:t>мъжете</a:t>
            </a:r>
            <a:r>
              <a:rPr lang="ru-RU" dirty="0" smtClean="0"/>
              <a:t> в сравнение с жените. </a:t>
            </a:r>
            <a:r>
              <a:rPr lang="ru-RU" dirty="0" err="1" smtClean="0"/>
              <a:t>Средногодишното</a:t>
            </a:r>
            <a:r>
              <a:rPr lang="ru-RU" dirty="0" smtClean="0"/>
              <a:t> </a:t>
            </a:r>
            <a:r>
              <a:rPr lang="ru-RU" dirty="0" err="1" smtClean="0"/>
              <a:t>нарастване</a:t>
            </a:r>
            <a:r>
              <a:rPr lang="ru-RU" dirty="0" smtClean="0"/>
              <a:t> при </a:t>
            </a:r>
            <a:r>
              <a:rPr lang="ru-RU" dirty="0" err="1" smtClean="0"/>
              <a:t>мъжете</a:t>
            </a:r>
            <a:r>
              <a:rPr lang="ru-RU" dirty="0" smtClean="0"/>
              <a:t> е 2.04, а при жените 1.73 на 100 000 </a:t>
            </a:r>
            <a:r>
              <a:rPr lang="ru-RU" dirty="0" err="1" smtClean="0"/>
              <a:t>мъже</a:t>
            </a:r>
            <a:r>
              <a:rPr lang="ru-RU" dirty="0" smtClean="0"/>
              <a:t> и жени </a:t>
            </a:r>
            <a:r>
              <a:rPr lang="ru-RU" dirty="0" err="1" smtClean="0"/>
              <a:t>съответно</a:t>
            </a:r>
            <a:r>
              <a:rPr lang="ru-RU" dirty="0" smtClean="0"/>
              <a:t>, за периода 1965-2009 г. </a:t>
            </a:r>
          </a:p>
          <a:p>
            <a:r>
              <a:rPr lang="ru-RU" dirty="0" err="1" smtClean="0"/>
              <a:t>Стандартизираната</a:t>
            </a:r>
            <a:r>
              <a:rPr lang="ru-RU" dirty="0" smtClean="0"/>
              <a:t> </a:t>
            </a:r>
            <a:r>
              <a:rPr lang="ru-RU" dirty="0" err="1" smtClean="0"/>
              <a:t>смъртност</a:t>
            </a:r>
            <a:r>
              <a:rPr lang="ru-RU" dirty="0" smtClean="0"/>
              <a:t> </a:t>
            </a:r>
            <a:r>
              <a:rPr lang="ru-RU" dirty="0" err="1" smtClean="0"/>
              <a:t>нараства</a:t>
            </a:r>
            <a:r>
              <a:rPr lang="ru-RU" dirty="0" smtClean="0"/>
              <a:t> с </a:t>
            </a:r>
            <a:r>
              <a:rPr lang="ru-RU" dirty="0" err="1" smtClean="0"/>
              <a:t>по-бавни</a:t>
            </a:r>
            <a:r>
              <a:rPr lang="ru-RU" dirty="0" smtClean="0"/>
              <a:t> </a:t>
            </a:r>
            <a:r>
              <a:rPr lang="ru-RU" dirty="0" err="1" smtClean="0"/>
              <a:t>темпове</a:t>
            </a:r>
            <a:r>
              <a:rPr lang="ru-RU" dirty="0" smtClean="0"/>
              <a:t> от </a:t>
            </a:r>
            <a:r>
              <a:rPr lang="ru-RU" dirty="0" err="1" smtClean="0"/>
              <a:t>заболяемостта</a:t>
            </a:r>
            <a:r>
              <a:rPr lang="ru-RU" dirty="0" smtClean="0"/>
              <a:t> и за </a:t>
            </a:r>
            <a:r>
              <a:rPr lang="ru-RU" dirty="0" err="1" smtClean="0"/>
              <a:t>разглеждания</a:t>
            </a:r>
            <a:r>
              <a:rPr lang="ru-RU" dirty="0" smtClean="0"/>
              <a:t> период от </a:t>
            </a:r>
            <a:r>
              <a:rPr lang="ru-RU" dirty="0" err="1" smtClean="0"/>
              <a:t>време</a:t>
            </a:r>
            <a:r>
              <a:rPr lang="ru-RU" dirty="0" smtClean="0"/>
              <a:t> е 0.22 на 100 000 население </a:t>
            </a:r>
            <a:r>
              <a:rPr lang="ru-RU" dirty="0" err="1" smtClean="0"/>
              <a:t>годишно</a:t>
            </a:r>
            <a:r>
              <a:rPr lang="ru-RU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i="1" dirty="0" smtClean="0"/>
              <a:t>Диабет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Заболяването </a:t>
            </a:r>
            <a:r>
              <a:rPr lang="bg-BG" dirty="0"/>
              <a:t>засяга 7.8% от населението на ЕС, като се очаква до 2025 г. техният дял да достигне 9.1%. </a:t>
            </a:r>
            <a:endParaRPr lang="bg-BG" dirty="0" smtClean="0"/>
          </a:p>
          <a:p>
            <a:r>
              <a:rPr lang="bg-BG" dirty="0" smtClean="0"/>
              <a:t>В </a:t>
            </a:r>
            <a:r>
              <a:rPr lang="bg-BG" dirty="0"/>
              <a:t>България разпространението на захарния диабет придобива застрашаващи размери и засяга 8.3% от населението, като смъртността съставлява 23.3 на 100 000. </a:t>
            </a:r>
            <a:endParaRPr lang="bg-BG" dirty="0" smtClean="0"/>
          </a:p>
          <a:p>
            <a:r>
              <a:rPr lang="bg-BG" dirty="0" smtClean="0"/>
              <a:t>Около </a:t>
            </a:r>
            <a:r>
              <a:rPr lang="bg-BG" dirty="0"/>
              <a:t>75% от </a:t>
            </a:r>
            <a:r>
              <a:rPr lang="bg-BG" dirty="0" err="1"/>
              <a:t>диагностицираните</a:t>
            </a:r>
            <a:r>
              <a:rPr lang="bg-BG" dirty="0"/>
              <a:t> диабетици са с лош метаболитен контрол, което води до развитие на усложнения - </a:t>
            </a:r>
            <a:r>
              <a:rPr lang="bg-BG" dirty="0" err="1"/>
              <a:t>миокарден</a:t>
            </a:r>
            <a:r>
              <a:rPr lang="bg-BG" dirty="0"/>
              <a:t> инфаркт, мозъчен инсулт, слепота, ампутации на крайниците и хронична бъбречна недостатъчност.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7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Хронична</a:t>
            </a:r>
            <a:r>
              <a:rPr lang="ru-RU" dirty="0" smtClean="0"/>
              <a:t> </a:t>
            </a:r>
            <a:r>
              <a:rPr lang="ru-RU" dirty="0" err="1" smtClean="0"/>
              <a:t>обструктивна</a:t>
            </a:r>
            <a:r>
              <a:rPr lang="ru-RU" dirty="0" smtClean="0"/>
              <a:t> </a:t>
            </a:r>
            <a:r>
              <a:rPr lang="ru-RU" dirty="0" err="1" smtClean="0"/>
              <a:t>белодробна</a:t>
            </a:r>
            <a:r>
              <a:rPr lang="ru-RU" dirty="0" smtClean="0"/>
              <a:t> </a:t>
            </a:r>
            <a:r>
              <a:rPr lang="ru-RU" dirty="0" err="1" smtClean="0"/>
              <a:t>болест</a:t>
            </a:r>
            <a:r>
              <a:rPr lang="ru-RU" dirty="0" smtClean="0"/>
              <a:t> (ХОББ)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g-BG" i="1" dirty="0"/>
              <a:t>ХОББ</a:t>
            </a:r>
            <a:r>
              <a:rPr lang="bg-BG" dirty="0"/>
              <a:t> е една от водещите причини за заболеваемост и смъртност, която е свързана със значими здравни, социални и икономически </a:t>
            </a:r>
            <a:r>
              <a:rPr lang="bg-BG" dirty="0" smtClean="0"/>
              <a:t>разходи. </a:t>
            </a:r>
          </a:p>
          <a:p>
            <a:r>
              <a:rPr lang="bg-BG" dirty="0" smtClean="0"/>
              <a:t>ХОББ </a:t>
            </a:r>
            <a:r>
              <a:rPr lang="bg-BG" dirty="0"/>
              <a:t>е състояние на прогресираща обструкция на </a:t>
            </a:r>
            <a:r>
              <a:rPr lang="bg-BG" dirty="0" err="1"/>
              <a:t>въздухоносните</a:t>
            </a:r>
            <a:r>
              <a:rPr lang="bg-BG" dirty="0"/>
              <a:t> пътища, възникващо в хода и като резултат на заболяванията хроничен бронхит, </a:t>
            </a:r>
            <a:r>
              <a:rPr lang="bg-BG" dirty="0" err="1"/>
              <a:t>емфизем</a:t>
            </a:r>
            <a:r>
              <a:rPr lang="bg-BG" dirty="0"/>
              <a:t> или комбинацията от двете. ХОББ е четвъртата по честота причина за фатален изход в развитите страни, като според прогнози към 2020 тя може да заеме трето място. От това заболяване страдат 10% от населението в света. </a:t>
            </a:r>
            <a:endParaRPr lang="en-US" dirty="0"/>
          </a:p>
          <a:p>
            <a:r>
              <a:rPr lang="bg-BG" dirty="0"/>
              <a:t>Рисковите фактори за възникване на ХОББ са тютюнопушене, замърсения въздух, дефицит на алфа1-антитрипсин (единствения генетично обусловен фактор за развитието на ХОББ),  бронхиалната </a:t>
            </a:r>
            <a:r>
              <a:rPr lang="bg-BG" dirty="0" err="1"/>
              <a:t>хиперреактивност</a:t>
            </a:r>
            <a:r>
              <a:rPr lang="bg-BG" dirty="0"/>
              <a:t> (близко до астма състояние). При всички случаи, съчетанието на тютюнопушене и гореизброените фактори, значително увеличава риска за изява на заболяването. Ранното </a:t>
            </a:r>
            <a:r>
              <a:rPr lang="bg-BG" dirty="0" err="1"/>
              <a:t>диагностициране</a:t>
            </a:r>
            <a:r>
              <a:rPr lang="bg-BG" dirty="0"/>
              <a:t> на ХОББ е от особена важност за постигането на максимален ефект от терапия.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Основни рискови фактори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i="1" dirty="0"/>
              <a:t>Употреба на тютюневи изделия</a:t>
            </a:r>
            <a:endParaRPr lang="en-US" dirty="0"/>
          </a:p>
          <a:p>
            <a:r>
              <a:rPr lang="bg-BG" i="1" dirty="0"/>
              <a:t>Злоупотреба с алкохол</a:t>
            </a:r>
            <a:endParaRPr lang="en-US" dirty="0"/>
          </a:p>
          <a:p>
            <a:r>
              <a:rPr lang="bg-BG" i="1" dirty="0"/>
              <a:t>Нездравословно хранене</a:t>
            </a:r>
            <a:endParaRPr lang="en-US" dirty="0"/>
          </a:p>
          <a:p>
            <a:r>
              <a:rPr lang="bg-BG" i="1" dirty="0"/>
              <a:t>Ниска физическа активност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3065</Words>
  <Application>Microsoft Office PowerPoint</Application>
  <PresentationFormat>On-screen Show (4:3)</PresentationFormat>
  <Paragraphs>149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Национална програма за превенция на хроничните незаразни болести</vt:lpstr>
      <vt:lpstr>Хронични незаразни болести</vt:lpstr>
      <vt:lpstr>PowerPoint Presentation</vt:lpstr>
      <vt:lpstr>Превенция и контрол на ХНБ</vt:lpstr>
      <vt:lpstr>Сърдечно-съдови заболявания</vt:lpstr>
      <vt:lpstr>Злокачествени новообразувания</vt:lpstr>
      <vt:lpstr>Диабет</vt:lpstr>
      <vt:lpstr>Хронична обструктивна белодробна болест (ХОББ)</vt:lpstr>
      <vt:lpstr>Основни рискови фактори</vt:lpstr>
      <vt:lpstr>Употреба на тютюневи изделия</vt:lpstr>
      <vt:lpstr>Злоупотреба с алкохол</vt:lpstr>
      <vt:lpstr>Нездравословно хранене</vt:lpstr>
      <vt:lpstr>Ниска физическа активност</vt:lpstr>
      <vt:lpstr>Основание за разработване на програма</vt:lpstr>
      <vt:lpstr>Цели на програмата</vt:lpstr>
      <vt:lpstr>Основна цел</vt:lpstr>
      <vt:lpstr>Основни подцели</vt:lpstr>
      <vt:lpstr>Приоритети за интервенционните дейности в рамките на Програмата</vt:lpstr>
      <vt:lpstr>Цели в областта на превенцията на ХНБ до 2020 г.</vt:lpstr>
      <vt:lpstr>Сърдечносъдови заболявания</vt:lpstr>
      <vt:lpstr>Злокачествени новообразувания</vt:lpstr>
      <vt:lpstr>Хронични болести на дихателната система</vt:lpstr>
      <vt:lpstr>Диабет</vt:lpstr>
      <vt:lpstr>Цели в областта на основните фактори на риска за ХНБ до 2020 г.</vt:lpstr>
      <vt:lpstr>Употреба на тютюневи изделия</vt:lpstr>
      <vt:lpstr>Злоупотреба с алкохол</vt:lpstr>
      <vt:lpstr>Физическа активност</vt:lpstr>
      <vt:lpstr>Хранене</vt:lpstr>
      <vt:lpstr>Мониторинг и оценка на дейностите. Индикатори за оценка</vt:lpstr>
      <vt:lpstr>Управление на програмата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pc190</dc:creator>
  <cp:lastModifiedBy>User</cp:lastModifiedBy>
  <cp:revision>17</cp:revision>
  <dcterms:created xsi:type="dcterms:W3CDTF">2013-11-12T16:26:06Z</dcterms:created>
  <dcterms:modified xsi:type="dcterms:W3CDTF">2014-09-29T14:05:41Z</dcterms:modified>
</cp:coreProperties>
</file>